
<file path=[Content_Types].xml><?xml version="1.0" encoding="utf-8"?>
<Types xmlns="http://schemas.openxmlformats.org/package/2006/content-types">
  <Default Extension="jpeg" ContentType="image/jpeg"/>
  <Default Extension="vml" ContentType="application/vnd.openxmlformats-officedocument.vmlDrawing"/>
  <Default Extension="bin" ContentType="application/vnd.openxmlformats-officedocument.oleObject"/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9" r:id="rId3"/>
    <p:sldId id="517" r:id="rId5"/>
    <p:sldId id="523" r:id="rId6"/>
    <p:sldId id="306" r:id="rId7"/>
    <p:sldId id="515" r:id="rId8"/>
    <p:sldId id="525" r:id="rId9"/>
    <p:sldId id="518" r:id="rId1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AFA"/>
    <a:srgbClr val="12B29A"/>
    <a:srgbClr val="2B579A"/>
    <a:srgbClr val="6B89B6"/>
    <a:srgbClr val="F0F0F0"/>
    <a:srgbClr val="FA6B00"/>
    <a:srgbClr val="BB2B2A"/>
    <a:srgbClr val="FA6B04"/>
    <a:srgbClr val="FC8604"/>
    <a:srgbClr val="ADCD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721" autoAdjust="0"/>
    <p:restoredTop sz="93011" autoAdjust="0"/>
  </p:normalViewPr>
  <p:slideViewPr>
    <p:cSldViewPr snapToGrid="0">
      <p:cViewPr>
        <p:scale>
          <a:sx n="50" d="100"/>
          <a:sy n="50" d="100"/>
        </p:scale>
        <p:origin x="1404" y="480"/>
      </p:cViewPr>
      <p:guideLst>
        <p:guide orient="horz" pos="2364"/>
        <p:guide pos="389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3" Type="http://schemas.openxmlformats.org/officeDocument/2006/relationships/tableStyles" Target="tableStyles.xml"/><Relationship Id="rId12" Type="http://schemas.openxmlformats.org/officeDocument/2006/relationships/viewProps" Target="viewProps.xml"/><Relationship Id="rId11" Type="http://schemas.openxmlformats.org/officeDocument/2006/relationships/presProps" Target="presProps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68CAD2-8B22-420E-A3F9-DAD2C171893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62C7C8-7AA6-4A52-BB5E-5955A710342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62C7C8-7AA6-4A52-BB5E-5955A710342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EF88C-B433-42FD-8401-1B914518DF1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0BC5B-2DDC-49E1-88B6-24E0C4B5FF2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EF88C-B433-42FD-8401-1B914518DF1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0BC5B-2DDC-49E1-88B6-24E0C4B5FF2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EF88C-B433-42FD-8401-1B914518DF1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0BC5B-2DDC-49E1-88B6-24E0C4B5FF2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EF88C-B433-42FD-8401-1B914518DF1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0BC5B-2DDC-49E1-88B6-24E0C4B5FF2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EF88C-B433-42FD-8401-1B914518DF1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0BC5B-2DDC-49E1-88B6-24E0C4B5FF2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EF88C-B433-42FD-8401-1B914518DF1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0BC5B-2DDC-49E1-88B6-24E0C4B5FF2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EF88C-B433-42FD-8401-1B914518DF1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0BC5B-2DDC-49E1-88B6-24E0C4B5FF2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EF88C-B433-42FD-8401-1B914518DF1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0BC5B-2DDC-49E1-88B6-24E0C4B5FF2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EF88C-B433-42FD-8401-1B914518DF1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0BC5B-2DDC-49E1-88B6-24E0C4B5FF2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EF88C-B433-42FD-8401-1B914518DF16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0BC5B-2DDC-49E1-88B6-24E0C4B5FF2F}" type="slidenum">
              <a:rPr lang="zh-CN" altLang="en-US" smtClean="0"/>
            </a:fld>
            <a:endParaRPr lang="zh-CN" altLang="en-US"/>
          </a:p>
        </p:txBody>
      </p:sp>
      <p:sp>
        <p:nvSpPr>
          <p:cNvPr id="6" name="图片占位符 5"/>
          <p:cNvSpPr>
            <a:spLocks noGrp="1"/>
          </p:cNvSpPr>
          <p:nvPr>
            <p:ph type="pic" sz="quarter" idx="13"/>
          </p:nvPr>
        </p:nvSpPr>
        <p:spPr>
          <a:xfrm>
            <a:off x="3581400" y="814109"/>
            <a:ext cx="4049713" cy="4159825"/>
          </a:xfr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EF88C-B433-42FD-8401-1B914518DF16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0BC5B-2DDC-49E1-88B6-24E0C4B5FF2F}" type="slidenum">
              <a:rPr lang="zh-CN" altLang="en-US" smtClean="0"/>
            </a:fld>
            <a:endParaRPr lang="zh-CN" altLang="en-US" dirty="0"/>
          </a:p>
        </p:txBody>
      </p:sp>
      <p:sp>
        <p:nvSpPr>
          <p:cNvPr id="6" name="矩形 5"/>
          <p:cNvSpPr/>
          <p:nvPr userDrawn="1"/>
        </p:nvSpPr>
        <p:spPr>
          <a:xfrm>
            <a:off x="711200" y="685800"/>
            <a:ext cx="10769600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EF88C-B433-42FD-8401-1B914518DF1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0BC5B-2DDC-49E1-88B6-24E0C4B5FF2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image" Target="../media/image1.png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3E9EF88C-B433-42FD-8401-1B914518DF16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A160BC5B-2DDC-49E1-88B6-24E0C4B5FF2F}" type="slidenum">
              <a:rPr lang="zh-CN" altLang="en-US" smtClean="0"/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vmlDrawing" Target="../drawings/vmlDrawing1.vml"/><Relationship Id="rId4" Type="http://schemas.openxmlformats.org/officeDocument/2006/relationships/slideLayout" Target="../slideLayouts/slideLayout8.xml"/><Relationship Id="rId3" Type="http://schemas.openxmlformats.org/officeDocument/2006/relationships/image" Target="../media/image5.emf"/><Relationship Id="rId2" Type="http://schemas.openxmlformats.org/officeDocument/2006/relationships/oleObject" Target="../embeddings/oleObject1.bin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11  11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1905"/>
            <a:ext cx="12199620" cy="6862445"/>
          </a:xfrm>
          <a:prstGeom prst="rect">
            <a:avLst/>
          </a:prstGeom>
        </p:spPr>
      </p:pic>
      <p:sp>
        <p:nvSpPr>
          <p:cNvPr id="5" name="椭圆 4"/>
          <p:cNvSpPr/>
          <p:nvPr/>
        </p:nvSpPr>
        <p:spPr>
          <a:xfrm>
            <a:off x="-282" y="5103866"/>
            <a:ext cx="309823" cy="309823"/>
          </a:xfrm>
          <a:prstGeom prst="ellipse">
            <a:avLst/>
          </a:prstGeom>
          <a:solidFill>
            <a:srgbClr val="2B579A"/>
          </a:solidFill>
          <a:ln>
            <a:noFill/>
          </a:ln>
          <a:effectLst>
            <a:outerShdw blurRad="76200" dist="38100" dir="2700000" algn="tl" rotWithShape="0">
              <a:srgbClr val="2B579A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1661795" y="3406140"/>
            <a:ext cx="8867775" cy="13709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60000"/>
              </a:lnSpc>
            </a:pPr>
            <a:r>
              <a:rPr lang="en-US" altLang="zh-CN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               </a:t>
            </a:r>
            <a:r>
              <a:rPr lang="zh-CN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每特教育|蚂蚁课堂Java高端分布式、微服务IT培训。</a:t>
            </a:r>
            <a:br>
              <a:rPr lang="zh-CN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</a:br>
            <a:r>
              <a:rPr lang="zh-CN" altLang="en-U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培训内容:</a:t>
            </a:r>
            <a:r>
              <a:rPr lang="zh-CN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分布式、微服务、高可用、高并发、并发编程、JVM、性能调优、真实企业实际项目等。</a:t>
            </a:r>
            <a:endParaRPr lang="zh-CN" altLang="en-US" sz="1400" b="1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l">
              <a:lnSpc>
                <a:spcPct val="160000"/>
              </a:lnSpc>
            </a:pPr>
            <a:r>
              <a:rPr lang="zh-CN" altLang="en-U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主讲老师:</a:t>
            </a:r>
            <a:r>
              <a:rPr lang="zh-CN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97后Java架构师-蚂蚁课堂创始人-余胜军</a:t>
            </a:r>
            <a:endParaRPr lang="zh-CN" altLang="en-US" sz="1400" b="1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1661795" y="4215765"/>
            <a:ext cx="8867775" cy="13823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40000"/>
              </a:lnSpc>
            </a:pPr>
            <a:endParaRPr lang="zh-CN" altLang="en-US" sz="1400" b="1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l">
              <a:lnSpc>
                <a:spcPct val="140000"/>
              </a:lnSpc>
            </a:pPr>
            <a:endParaRPr lang="zh-CN" altLang="en-US" sz="1400" b="1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l">
              <a:lnSpc>
                <a:spcPct val="140000"/>
              </a:lnSpc>
            </a:pPr>
            <a:r>
              <a:rPr lang="zh-CN" altLang="en-U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余老师微信号:</a:t>
            </a:r>
            <a:r>
              <a:rPr lang="zh-CN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yushengjun644   QQ</a:t>
            </a:r>
            <a:r>
              <a:rPr lang="en-US" altLang="zh-CN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:</a:t>
            </a:r>
            <a:r>
              <a:rPr lang="zh-CN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1051546329或者 </a:t>
            </a:r>
            <a:r>
              <a:rPr lang="en-US" altLang="zh-CN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644064779</a:t>
            </a:r>
            <a:endParaRPr lang="zh-CN" altLang="en-US" sz="1400" b="1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l">
              <a:lnSpc>
                <a:spcPct val="140000"/>
              </a:lnSpc>
            </a:pPr>
            <a:r>
              <a:rPr lang="zh-CN" altLang="en-U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官方粉丝群: </a:t>
            </a:r>
            <a:r>
              <a:rPr lang="zh-CN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193086273 官方网站</a:t>
            </a:r>
            <a:r>
              <a:rPr lang="en-US" altLang="zh-CN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www.mayikt.com </a:t>
            </a:r>
            <a:endParaRPr lang="zh-CN" altLang="en-US" sz="1400" b="1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slow">
    <p:comb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11 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2065" y="-20320"/>
            <a:ext cx="12231370" cy="6880860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>
            <a:off x="452120" y="821690"/>
            <a:ext cx="3794125" cy="466915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4982845" y="930910"/>
            <a:ext cx="6593840" cy="44088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20000"/>
              </a:lnSpc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余胜军，男，1997年出生，蚂蚁课堂创始人&amp;97后互联网创业者，创办了上海每特教育科技有限公司，其公司产品是主要培训Java架构师培训。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18岁的时候担任主力Java研发、项目Leader、年薪税后高达22万左右，同年18岁创办了蚂蚁课堂-在线教育平台。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18岁的时候通过自己第一桶金，给自己父母在武汉市买了一套数百万的房子。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19岁的时候创办了-上海每特教育科技有限公司 定位软件行业分布式微服务培训。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20岁的时候在线直播Java分布式和微服务培训课程，年收入300万元。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20岁的时候创办了人生第二家公司-苏州特每信息科技有限公司，其注册资本1000万元。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3" name="菱形 22"/>
          <p:cNvSpPr/>
          <p:nvPr/>
        </p:nvSpPr>
        <p:spPr>
          <a:xfrm>
            <a:off x="4796790" y="2041525"/>
            <a:ext cx="186055" cy="186055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4" name="菱形 23"/>
          <p:cNvSpPr/>
          <p:nvPr/>
        </p:nvSpPr>
        <p:spPr>
          <a:xfrm>
            <a:off x="4796790" y="2715260"/>
            <a:ext cx="186055" cy="186055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5" name="菱形 24"/>
          <p:cNvSpPr/>
          <p:nvPr/>
        </p:nvSpPr>
        <p:spPr>
          <a:xfrm>
            <a:off x="4796790" y="3347085"/>
            <a:ext cx="186055" cy="186055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6" name="菱形 25"/>
          <p:cNvSpPr/>
          <p:nvPr/>
        </p:nvSpPr>
        <p:spPr>
          <a:xfrm>
            <a:off x="4796790" y="3998595"/>
            <a:ext cx="186055" cy="186055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7" name="菱形 26"/>
          <p:cNvSpPr/>
          <p:nvPr/>
        </p:nvSpPr>
        <p:spPr>
          <a:xfrm>
            <a:off x="4796790" y="4683125"/>
            <a:ext cx="186055" cy="186055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8" name="文本框 27"/>
          <p:cNvSpPr txBox="1"/>
          <p:nvPr/>
        </p:nvSpPr>
        <p:spPr>
          <a:xfrm>
            <a:off x="4978400" y="5339715"/>
            <a:ext cx="585089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b="1" i="1">
                <a:solidFill>
                  <a:schemeClr val="accent1">
                    <a:lumMod val="75000"/>
                  </a:schemeClr>
                </a:solidFill>
                <a:latin typeface="汉仪小隶书简" panose="02010600000101010101" charset="-122"/>
                <a:ea typeface="汉仪小隶书简" panose="02010600000101010101" charset="-122"/>
                <a:cs typeface="汉仪小隶书简" panose="02010600000101010101" charset="-122"/>
              </a:rPr>
              <a:t>余老师联系方式</a:t>
            </a:r>
            <a:r>
              <a:rPr lang="en-US" altLang="zh-CN" b="1" i="1">
                <a:solidFill>
                  <a:schemeClr val="accent1">
                    <a:lumMod val="75000"/>
                  </a:schemeClr>
                </a:solidFill>
                <a:latin typeface="汉仪小隶书简" panose="02010600000101010101" charset="-122"/>
                <a:ea typeface="汉仪小隶书简" panose="02010600000101010101" charset="-122"/>
                <a:cs typeface="汉仪小隶书简" panose="02010600000101010101" charset="-122"/>
              </a:rPr>
              <a:t>:</a:t>
            </a:r>
            <a:r>
              <a:rPr lang="zh-CN" altLang="en-US" b="1" i="1">
                <a:solidFill>
                  <a:schemeClr val="accent1">
                    <a:lumMod val="75000"/>
                  </a:schemeClr>
                </a:solidFill>
                <a:latin typeface="汉仪小隶书简" panose="02010600000101010101" charset="-122"/>
                <a:ea typeface="汉仪小隶书简" panose="02010600000101010101" charset="-122"/>
                <a:cs typeface="汉仪小隶书简" panose="02010600000101010101" charset="-122"/>
              </a:rPr>
              <a:t>QQ</a:t>
            </a:r>
            <a:r>
              <a:rPr lang="en-US" altLang="zh-CN" b="1" i="1">
                <a:solidFill>
                  <a:schemeClr val="accent1">
                    <a:lumMod val="75000"/>
                  </a:schemeClr>
                </a:solidFill>
                <a:latin typeface="汉仪小隶书简" panose="02010600000101010101" charset="-122"/>
                <a:ea typeface="汉仪小隶书简" panose="02010600000101010101" charset="-122"/>
                <a:cs typeface="汉仪小隶书简" panose="02010600000101010101" charset="-122"/>
              </a:rPr>
              <a:t>:</a:t>
            </a:r>
            <a:r>
              <a:rPr lang="zh-CN" altLang="en-US" b="1" i="1">
                <a:solidFill>
                  <a:schemeClr val="accent1">
                    <a:lumMod val="75000"/>
                  </a:schemeClr>
                </a:solidFill>
                <a:latin typeface="汉仪小隶书简" panose="02010600000101010101" charset="-122"/>
                <a:ea typeface="汉仪小隶书简" panose="02010600000101010101" charset="-122"/>
                <a:cs typeface="汉仪小隶书简" panose="02010600000101010101" charset="-122"/>
              </a:rPr>
              <a:t>644064779   微信</a:t>
            </a:r>
            <a:r>
              <a:rPr lang="en-US" altLang="zh-CN" b="1" i="1">
                <a:solidFill>
                  <a:schemeClr val="accent1">
                    <a:lumMod val="75000"/>
                  </a:schemeClr>
                </a:solidFill>
                <a:latin typeface="汉仪小隶书简" panose="02010600000101010101" charset="-122"/>
                <a:ea typeface="汉仪小隶书简" panose="02010600000101010101" charset="-122"/>
                <a:cs typeface="汉仪小隶书简" panose="02010600000101010101" charset="-122"/>
              </a:rPr>
              <a:t>:</a:t>
            </a:r>
            <a:r>
              <a:rPr lang="zh-CN" altLang="en-US" b="1" i="1">
                <a:solidFill>
                  <a:schemeClr val="accent1">
                    <a:lumMod val="75000"/>
                  </a:schemeClr>
                </a:solidFill>
                <a:latin typeface="汉仪小隶书简" panose="02010600000101010101" charset="-122"/>
                <a:ea typeface="汉仪小隶书简" panose="02010600000101010101" charset="-122"/>
                <a:cs typeface="汉仪小隶书简" panose="02010600000101010101" charset="-122"/>
              </a:rPr>
              <a:t>yushengjun644</a:t>
            </a:r>
            <a:endParaRPr lang="zh-CN" altLang="en-US" b="1" i="1">
              <a:solidFill>
                <a:schemeClr val="accent1">
                  <a:lumMod val="75000"/>
                </a:schemeClr>
              </a:solidFill>
              <a:latin typeface="汉仪小隶书简" panose="02010600000101010101" charset="-122"/>
              <a:ea typeface="汉仪小隶书简" panose="02010600000101010101" charset="-122"/>
              <a:cs typeface="汉仪小隶书简" panose="02010600000101010101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335" y="892175"/>
            <a:ext cx="3401695" cy="45281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drape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11 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2710" y="-635"/>
            <a:ext cx="12192000" cy="6858635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1329690" y="1304925"/>
            <a:ext cx="8982075" cy="7556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20000"/>
              </a:lnSpc>
            </a:pPr>
            <a:endParaRPr lang="zh-CN" altLang="en-US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zh-CN" altLang="en-US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2433955" y="2540"/>
            <a:ext cx="706755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40000"/>
              </a:lnSpc>
            </a:pPr>
            <a:r>
              <a:rPr lang="zh-CN" altLang="en-US" sz="2000" b="1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微软雅黑" panose="020B0503020204020204" pitchFamily="34" charset="-122"/>
                <a:sym typeface="+mn-ea"/>
              </a:rPr>
              <a:t>上课内容</a:t>
            </a:r>
            <a:endParaRPr lang="zh-CN" altLang="en-US" sz="2000" b="1" dirty="0">
              <a:solidFill>
                <a:schemeClr val="bg1"/>
              </a:solidFill>
              <a:latin typeface="楷体" panose="02010609060101010101" charset="-122"/>
              <a:ea typeface="楷体" panose="02010609060101010101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329690" y="1304925"/>
            <a:ext cx="8982075" cy="40767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20000"/>
              </a:lnSpc>
            </a:pPr>
            <a:r>
              <a:rPr lang="zh-CN" b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课题</a:t>
            </a:r>
            <a:r>
              <a:rPr lang="en-US" altLang="zh-CN" b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:SpringCloud</a:t>
            </a:r>
            <a:r>
              <a:rPr lang="zh-CN" altLang="en-US" b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消息驱动</a:t>
            </a:r>
            <a:r>
              <a:rPr lang="en-US" altLang="zh-CN" b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S</a:t>
            </a:r>
            <a:r>
              <a:rPr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tream</a:t>
            </a:r>
            <a:endParaRPr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b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1.什么是SpringCloud消息驱动</a:t>
            </a:r>
            <a:endParaRPr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b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2.消息驱动</a:t>
            </a:r>
            <a:r>
              <a:rPr lang="en-US" b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S</a:t>
            </a:r>
            <a:r>
              <a:rPr b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tream实现原理</a:t>
            </a:r>
            <a:endParaRPr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b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3.消息驱动</a:t>
            </a:r>
            <a:r>
              <a:rPr lang="en-US" b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S</a:t>
            </a:r>
            <a:r>
              <a:rPr b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tream与传统MQ区别</a:t>
            </a:r>
            <a:endParaRPr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lang="en-US" b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4</a:t>
            </a:r>
            <a:r>
              <a:rPr b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.基于消息驱动整合</a:t>
            </a:r>
            <a:r>
              <a:rPr lang="en-US" b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K</a:t>
            </a:r>
            <a:r>
              <a:rPr b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afka</a:t>
            </a:r>
            <a:endParaRPr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lang="en-US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5.</a:t>
            </a:r>
            <a:r>
              <a:rPr lang="zh-CN" altLang="en-US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基于消息驱动整合</a:t>
            </a:r>
            <a:r>
              <a:rPr lang="en-US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R</a:t>
            </a:r>
            <a:r>
              <a:rPr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abbitmq</a:t>
            </a:r>
            <a:endParaRPr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lang="en-US" b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6</a:t>
            </a:r>
            <a:r>
              <a:rPr b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.基于消息驱动</a:t>
            </a:r>
            <a:r>
              <a:rPr lang="en-US" b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S</a:t>
            </a:r>
            <a:r>
              <a:rPr b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tream消息分组</a:t>
            </a:r>
            <a:endParaRPr lang="en-US" altLang="zh-CN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zh-CN" altLang="en-US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zh-CN" altLang="en-US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zh-CN" altLang="en-US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zh-CN" altLang="en-US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zh-CN" altLang="en-US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drape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11 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2710" y="-635"/>
            <a:ext cx="12192000" cy="6858635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1329690" y="1304925"/>
            <a:ext cx="8982075" cy="7556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20000"/>
              </a:lnSpc>
            </a:pPr>
            <a:endParaRPr lang="zh-CN" altLang="en-US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zh-CN" altLang="en-US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2433955" y="2540"/>
            <a:ext cx="706755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40000"/>
              </a:lnSpc>
            </a:pPr>
            <a:r>
              <a:rPr lang="zh-CN" altLang="en-US" sz="2000" b="1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微软雅黑" panose="020B0503020204020204" pitchFamily="34" charset="-122"/>
                <a:sym typeface="+mn-ea"/>
              </a:rPr>
              <a:t>什么是消息驱动</a:t>
            </a:r>
            <a:endParaRPr lang="en-US" altLang="zh-CN" sz="2000" b="1" dirty="0">
              <a:solidFill>
                <a:schemeClr val="bg1"/>
              </a:solidFill>
              <a:latin typeface="楷体" panose="02010609060101010101" charset="-122"/>
              <a:ea typeface="楷体" panose="02010609060101010101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329690" y="1304925"/>
            <a:ext cx="8982075" cy="57378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20000"/>
              </a:lnSpc>
            </a:pPr>
            <a:r>
              <a:rPr b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SpringCloud Stream消息驱动可以简化开发人员对消息中间件的使用复杂度，让系统开发人员更多尽力专注与核心业务逻辑的开发。SpringCloud Stream基于SpringBoot实现，自动配置化的功能可以帮助我们快速上手学习，类似与我们之前学习的</a:t>
            </a:r>
            <a:r>
              <a:rPr lang="en-US" b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hibernate</a:t>
            </a:r>
            <a:r>
              <a:rPr b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框架</a:t>
            </a:r>
            <a:r>
              <a:rPr lang="zh-CN" b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一样</a:t>
            </a:r>
            <a:r>
              <a:rPr b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，</a:t>
            </a:r>
            <a:r>
              <a:rPr lang="zh-CN" b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可以不用改</a:t>
            </a:r>
            <a:r>
              <a:rPr lang="en-US" altLang="zh-CN" b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sql</a:t>
            </a:r>
            <a:r>
              <a:rPr lang="zh-CN" altLang="en-US" b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语句，也可以切换不同的数据库，</a:t>
            </a:r>
            <a:r>
              <a:rPr b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SpringCloud Stream 目前只支持 rabbitMQ和kafka</a:t>
            </a:r>
            <a:endParaRPr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lang="zh-CN" b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详细官网</a:t>
            </a:r>
            <a:r>
              <a:rPr lang="en-US" altLang="zh-CN" b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:https://springcloud.cc/</a:t>
            </a:r>
            <a:endParaRPr lang="en-US" altLang="zh-CN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en-US" altLang="zh-CN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rabbitMQ</a:t>
            </a:r>
            <a:r>
              <a:rPr lang="zh-CN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、</a:t>
            </a:r>
            <a:r>
              <a:rPr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kafka </a:t>
            </a:r>
            <a:endParaRPr b="1"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zh-CN" altLang="en-US" b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重点：</a:t>
            </a:r>
            <a:r>
              <a:rPr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SpringCloud Stream</a:t>
            </a:r>
            <a:r>
              <a:rPr lang="zh-CN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消息驱动整合常用</a:t>
            </a:r>
            <a:r>
              <a:rPr lang="en-US" altLang="zh-CN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MQ</a:t>
            </a:r>
            <a:r>
              <a:rPr lang="zh-CN" altLang="en-US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框架</a:t>
            </a:r>
            <a:r>
              <a:rPr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rabbitMQ和kafka</a:t>
            </a:r>
            <a:r>
              <a:rPr lang="zh-CN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，让开发人员不需要具体的知道</a:t>
            </a:r>
            <a:r>
              <a:rPr lang="en-US" altLang="zh-CN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MQ</a:t>
            </a:r>
            <a:r>
              <a:rPr lang="zh-CN" altLang="en-US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底层实现，只需要关注核心业务逻辑编写。</a:t>
            </a:r>
            <a:endParaRPr lang="zh-CN" altLang="en-US" b="1"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zh-CN" altLang="en-US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底层是如何实现：</a:t>
            </a:r>
            <a:r>
              <a:rPr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Stream</a:t>
            </a:r>
            <a:r>
              <a:rPr lang="zh-CN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组件对</a:t>
            </a:r>
            <a:r>
              <a:rPr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rabbitMQ和kafka</a:t>
            </a:r>
            <a:r>
              <a:rPr lang="zh-CN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，进行封装成同一个</a:t>
            </a:r>
            <a:r>
              <a:rPr lang="en-US" altLang="zh-CN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API,</a:t>
            </a:r>
            <a:r>
              <a:rPr lang="zh-CN" altLang="en-US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开发人员只需要对接</a:t>
            </a:r>
            <a:r>
              <a:rPr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Stream</a:t>
            </a:r>
            <a:r>
              <a:rPr lang="zh-CN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即可。</a:t>
            </a:r>
            <a:endParaRPr lang="zh-CN" altLang="en-US" b="1"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pPr>
              <a:lnSpc>
                <a:spcPct val="120000"/>
              </a:lnSpc>
            </a:pPr>
            <a:endParaRPr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zh-CN" altLang="en-US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zh-CN" altLang="en-US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zh-CN" altLang="en-US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zh-CN" altLang="en-US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drape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 descr="11 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4445" y="2540"/>
            <a:ext cx="12192000" cy="6858635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257300" y="4012565"/>
            <a:ext cx="9337040" cy="7556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20000"/>
              </a:lnSpc>
            </a:pP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5803900" y="1224280"/>
            <a:ext cx="5072380" cy="44088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20000"/>
              </a:lnSpc>
            </a:pPr>
            <a:r>
              <a:rPr b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通过定义绑定器作为中间层，实现了应用程序与消息中间件细节之间的隔离。通过向应用程序暴露统一的Channel通过，是的应用程序不需要再考虑各种不同的消息中间件的实现。当需要升级消息中间件，或者是更换其他消息中间件产品时，我们需要做的就是更换对应的Binder绑定器而不需要修改任何应用逻辑 。</a:t>
            </a:r>
            <a:endParaRPr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en-US" altLang="zh-CN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zh-CN" altLang="en-US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zh-CN" altLang="en-US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zh-CN" altLang="en-US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zh-CN" altLang="en-US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zh-CN" altLang="en-US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2392045" y="2540"/>
            <a:ext cx="706755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40000"/>
              </a:lnSpc>
            </a:pPr>
            <a:r>
              <a:rPr lang="zh-CN" altLang="en-US" sz="2000" b="1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微软雅黑" panose="020B0503020204020204" pitchFamily="34" charset="-122"/>
                <a:sym typeface="+mn-ea"/>
              </a:rPr>
              <a:t>消息驱动原理</a:t>
            </a:r>
            <a:endParaRPr lang="zh-CN" altLang="en-US" sz="2000" b="1" dirty="0">
              <a:solidFill>
                <a:schemeClr val="bg1"/>
              </a:solidFill>
              <a:latin typeface="楷体" panose="02010609060101010101" charset="-122"/>
              <a:ea typeface="楷体" panose="02010609060101010101" charset="-122"/>
              <a:cs typeface="微软雅黑" panose="020B0503020204020204" pitchFamily="34" charset="-122"/>
              <a:sym typeface="+mn-ea"/>
            </a:endParaRPr>
          </a:p>
        </p:txBody>
      </p:sp>
      <p:graphicFrame>
        <p:nvGraphicFramePr>
          <p:cNvPr id="2" name="对象 1"/>
          <p:cNvGraphicFramePr/>
          <p:nvPr/>
        </p:nvGraphicFramePr>
        <p:xfrm>
          <a:off x="542290" y="1232535"/>
          <a:ext cx="5106035" cy="6315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" r:id="rId2" imgW="3296285" imgH="4787900" progId="Word.Document.8">
                  <p:embed/>
                </p:oleObj>
              </mc:Choice>
              <mc:Fallback>
                <p:oleObj name="" r:id="rId2" imgW="3296285" imgH="4787900" progId="Word.Document.8">
                  <p:embed/>
                  <p:pic>
                    <p:nvPicPr>
                      <p:cNvPr id="0" name="图片 2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42290" y="1232535"/>
                        <a:ext cx="5106035" cy="6315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drape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11 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2710" y="-635"/>
            <a:ext cx="12192000" cy="6858635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1329690" y="1304925"/>
            <a:ext cx="8982075" cy="7556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20000"/>
              </a:lnSpc>
            </a:pPr>
            <a:endParaRPr lang="zh-CN" altLang="en-US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zh-CN" altLang="en-US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2433955" y="2540"/>
            <a:ext cx="706755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40000"/>
              </a:lnSpc>
            </a:pPr>
            <a:r>
              <a:rPr lang="zh-CN" altLang="en-US" sz="2000" b="1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微软雅黑" panose="020B0503020204020204" pitchFamily="34" charset="-122"/>
                <a:sym typeface="+mn-ea"/>
              </a:rPr>
              <a:t>如何迁移改为</a:t>
            </a:r>
            <a:r>
              <a:rPr lang="en-US" altLang="zh-CN" sz="2000" b="1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微软雅黑" panose="020B0503020204020204" pitchFamily="34" charset="-122"/>
                <a:sym typeface="+mn-ea"/>
              </a:rPr>
              <a:t>kafka</a:t>
            </a:r>
            <a:endParaRPr lang="en-US" altLang="zh-CN" sz="2000" b="1" dirty="0">
              <a:solidFill>
                <a:schemeClr val="bg1"/>
              </a:solidFill>
              <a:latin typeface="楷体" panose="02010609060101010101" charset="-122"/>
              <a:ea typeface="楷体" panose="02010609060101010101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329690" y="1304925"/>
            <a:ext cx="8982075" cy="34124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20000"/>
              </a:lnSpc>
            </a:pPr>
            <a:r>
              <a:rPr lang="zh-CN" altLang="en-US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如何迁移？</a:t>
            </a:r>
            <a:endParaRPr lang="zh-CN" altLang="en-US" b="1"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pPr>
              <a:lnSpc>
                <a:spcPct val="120000"/>
              </a:lnSpc>
            </a:pPr>
            <a:endParaRPr lang="zh-CN" altLang="en-US" b="1"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en-US" altLang="zh-CN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1.</a:t>
            </a:r>
            <a:r>
              <a:rPr lang="zh-CN" altLang="en-US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修改</a:t>
            </a:r>
            <a:r>
              <a:rPr lang="en-US" altLang="zh-CN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pom</a:t>
            </a:r>
            <a:r>
              <a:rPr lang="zh-CN" altLang="en-US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文件绑定改为</a:t>
            </a:r>
            <a:r>
              <a:rPr lang="en-US" altLang="zh-CN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kafka</a:t>
            </a:r>
            <a:endParaRPr lang="en-US" altLang="zh-CN" b="1"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en-US" altLang="zh-CN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2.</a:t>
            </a:r>
            <a:r>
              <a:rPr lang="zh-CN" altLang="en-US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修改</a:t>
            </a:r>
            <a:r>
              <a:rPr lang="en-US" altLang="zh-CN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yml</a:t>
            </a:r>
            <a:r>
              <a:rPr lang="zh-CN" altLang="en-US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连接改为</a:t>
            </a:r>
            <a:r>
              <a:rPr lang="en-US" altLang="zh-CN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kafka</a:t>
            </a:r>
            <a:r>
              <a:rPr lang="zh-CN" altLang="en-US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连接。</a:t>
            </a:r>
            <a:endParaRPr lang="zh-CN" altLang="en-US" b="1"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zh-CN" altLang="en-US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代码业务逻辑不变。</a:t>
            </a:r>
            <a:endParaRPr lang="zh-CN" altLang="en-US" b="1"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pPr>
              <a:lnSpc>
                <a:spcPct val="120000"/>
              </a:lnSpc>
            </a:pPr>
            <a:endParaRPr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zh-CN" altLang="en-US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zh-CN" altLang="en-US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zh-CN" altLang="en-US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zh-CN" altLang="en-US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drape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 descr="11 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635"/>
          </a:xfrm>
          <a:prstGeom prst="rect">
            <a:avLst/>
          </a:prstGeom>
        </p:spPr>
      </p:pic>
      <p:sp>
        <p:nvSpPr>
          <p:cNvPr id="22" name="文本框 21"/>
          <p:cNvSpPr txBox="1"/>
          <p:nvPr/>
        </p:nvSpPr>
        <p:spPr>
          <a:xfrm>
            <a:off x="1126490" y="1071245"/>
            <a:ext cx="8143875" cy="4394835"/>
          </a:xfrm>
          <a:prstGeom prst="rect">
            <a:avLst/>
          </a:prstGeom>
          <a:noFill/>
          <a:effectLst>
            <a:outerShdw blurRad="292100" dist="254000" dir="5400000" sx="116000" sy="116000" algn="ctr" rotWithShape="0">
              <a:schemeClr val="tx1">
                <a:lumMod val="95000"/>
                <a:lumOff val="5000"/>
                <a:alpha val="43000"/>
              </a:schemeClr>
            </a:outerShdw>
          </a:effectLst>
        </p:spPr>
        <p:txBody>
          <a:bodyPr wrap="square" rtlCol="0">
            <a:spAutoFit/>
          </a:bodyPr>
          <a:p>
            <a:pPr algn="l">
              <a:lnSpc>
                <a:spcPct val="140000"/>
              </a:lnSpc>
            </a:pPr>
            <a:r>
              <a:rPr lang="zh-CN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课 程 资 料 联  系</a:t>
            </a:r>
            <a:r>
              <a:rPr lang="zh-CN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：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小微老师 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QQ:483966038</a:t>
            </a: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l">
              <a:lnSpc>
                <a:spcPct val="140000"/>
              </a:lnSpc>
            </a:pPr>
            <a:r>
              <a:rPr lang="zh-CN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课 程  报 名  咨   询：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安妮老师 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QQ:2721395193</a:t>
            </a: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l">
              <a:lnSpc>
                <a:spcPct val="140000"/>
              </a:lnSpc>
            </a:pPr>
            <a:r>
              <a:rPr lang="zh-CN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微                       信</a:t>
            </a:r>
            <a:r>
              <a:rPr lang="en-US" altLang="zh-CN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:  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yushengjun644</a:t>
            </a: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l">
              <a:lnSpc>
                <a:spcPct val="140000"/>
              </a:lnSpc>
            </a:pPr>
            <a:r>
              <a:rPr lang="zh-CN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有任何疑问</a:t>
            </a:r>
            <a:r>
              <a:rPr lang="en-US" altLang="zh-CN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,</a:t>
            </a:r>
            <a:r>
              <a:rPr lang="zh-CN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可以加余老师 </a:t>
            </a:r>
            <a:r>
              <a:rPr lang="en-US" altLang="zh-CN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QQ:644064779 </a:t>
            </a:r>
            <a:r>
              <a:rPr lang="zh-CN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微信</a:t>
            </a:r>
            <a:r>
              <a:rPr lang="en-US" altLang="zh-CN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:yushengjun644 </a:t>
            </a:r>
            <a:endParaRPr lang="en-US" altLang="zh-CN" b="1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l">
              <a:lnSpc>
                <a:spcPct val="140000"/>
              </a:lnSpc>
            </a:pPr>
            <a:r>
              <a:rPr lang="zh-CN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每 特 官 方 粉 丝 </a:t>
            </a:r>
            <a:r>
              <a:rPr lang="zh-CN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群</a:t>
            </a:r>
            <a:r>
              <a:rPr lang="en-US" altLang="zh-CN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: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</a:t>
            </a:r>
            <a:r>
              <a:rPr lang="en-US" altLang="zh-CN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193086273</a:t>
            </a:r>
            <a:endParaRPr lang="en-US" altLang="zh-CN" b="1" dirty="0" smtClean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l">
              <a:lnSpc>
                <a:spcPct val="140000"/>
              </a:lnSpc>
            </a:pPr>
            <a:endParaRPr lang="en-US" altLang="zh-CN" b="1" dirty="0" smtClean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l">
              <a:lnSpc>
                <a:spcPct val="140000"/>
              </a:lnSpc>
            </a:pPr>
            <a:r>
              <a:rPr lang="zh-CN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每周 </a:t>
            </a:r>
            <a:r>
              <a:rPr lang="en-US" altLang="zh-CN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1 2 4 6 </a:t>
            </a:r>
            <a:r>
              <a:rPr lang="zh-CN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晚上</a:t>
            </a:r>
            <a:r>
              <a:rPr lang="en-US" altLang="zh-CN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20:30-22:30</a:t>
            </a:r>
            <a:endParaRPr lang="en-US" altLang="zh-CN" b="1" dirty="0" smtClean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l">
              <a:lnSpc>
                <a:spcPct val="140000"/>
              </a:lnSpc>
            </a:pPr>
            <a:r>
              <a:rPr lang="zh-CN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内部课现在学费</a:t>
            </a:r>
            <a:r>
              <a:rPr lang="en-US" altLang="zh-CN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5399 </a:t>
            </a:r>
            <a:r>
              <a:rPr lang="zh-CN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抽取优惠券可以优惠 </a:t>
            </a:r>
            <a:r>
              <a:rPr lang="en-US" altLang="zh-CN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500-1600</a:t>
            </a:r>
            <a:r>
              <a:rPr lang="zh-CN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元不等</a:t>
            </a:r>
            <a:endParaRPr lang="zh-CN" altLang="en-US" b="1" dirty="0" smtClean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l">
              <a:lnSpc>
                <a:spcPct val="140000"/>
              </a:lnSpc>
            </a:pPr>
            <a:r>
              <a:rPr lang="zh-CN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支持蚂蚁课堂花呗、信用卡、京东白条 </a:t>
            </a:r>
            <a:endParaRPr lang="zh-CN" altLang="en-US" b="1" dirty="0" smtClean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l">
              <a:lnSpc>
                <a:spcPct val="140000"/>
              </a:lnSpc>
            </a:pPr>
            <a:r>
              <a:rPr lang="zh-CN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终生免费学习</a:t>
            </a:r>
            <a:endParaRPr lang="zh-CN" altLang="en-US" b="1" dirty="0" smtClean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l">
              <a:lnSpc>
                <a:spcPct val="140000"/>
              </a:lnSpc>
            </a:pPr>
            <a:r>
              <a:rPr lang="zh-CN" altLang="zh-CN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报名的每位学员会指导学习路线，学习过程中少走弯路。</a:t>
            </a:r>
            <a:endParaRPr lang="zh-CN" altLang="en-US" b="1" dirty="0" smtClean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23" name="菱形 22"/>
          <p:cNvSpPr/>
          <p:nvPr/>
        </p:nvSpPr>
        <p:spPr>
          <a:xfrm>
            <a:off x="940435" y="1276350"/>
            <a:ext cx="186055" cy="186055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4" name="菱形 23"/>
          <p:cNvSpPr/>
          <p:nvPr/>
        </p:nvSpPr>
        <p:spPr>
          <a:xfrm>
            <a:off x="940435" y="1659255"/>
            <a:ext cx="186055" cy="186055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5" name="菱形 24"/>
          <p:cNvSpPr/>
          <p:nvPr/>
        </p:nvSpPr>
        <p:spPr>
          <a:xfrm>
            <a:off x="940435" y="2007235"/>
            <a:ext cx="186055" cy="186055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6" name="菱形 25"/>
          <p:cNvSpPr/>
          <p:nvPr/>
        </p:nvSpPr>
        <p:spPr>
          <a:xfrm>
            <a:off x="940435" y="2395855"/>
            <a:ext cx="186055" cy="186055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7" name="菱形 26"/>
          <p:cNvSpPr/>
          <p:nvPr/>
        </p:nvSpPr>
        <p:spPr>
          <a:xfrm>
            <a:off x="940435" y="2785110"/>
            <a:ext cx="186055" cy="186055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9" name="菱形 28"/>
          <p:cNvSpPr/>
          <p:nvPr/>
        </p:nvSpPr>
        <p:spPr>
          <a:xfrm>
            <a:off x="940435" y="3568065"/>
            <a:ext cx="186055" cy="186055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0" name="菱形 29"/>
          <p:cNvSpPr/>
          <p:nvPr/>
        </p:nvSpPr>
        <p:spPr>
          <a:xfrm>
            <a:off x="940435" y="3957320"/>
            <a:ext cx="186055" cy="186055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1" name="菱形 30"/>
          <p:cNvSpPr/>
          <p:nvPr/>
        </p:nvSpPr>
        <p:spPr>
          <a:xfrm>
            <a:off x="940435" y="4324350"/>
            <a:ext cx="186055" cy="186055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2" name="菱形 31"/>
          <p:cNvSpPr/>
          <p:nvPr/>
        </p:nvSpPr>
        <p:spPr>
          <a:xfrm>
            <a:off x="940435" y="4691380"/>
            <a:ext cx="186055" cy="186055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3" name="菱形 32"/>
          <p:cNvSpPr/>
          <p:nvPr/>
        </p:nvSpPr>
        <p:spPr>
          <a:xfrm>
            <a:off x="940435" y="5113655"/>
            <a:ext cx="186055" cy="186055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drape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lnSpc>
            <a:spcPct val="140000"/>
          </a:lnSpc>
          <a:defRPr lang="zh-CN" altLang="en-US" sz="2000" b="1" dirty="0">
            <a:solidFill>
              <a:schemeClr val="accent1">
                <a:lumMod val="75000"/>
              </a:schemeClr>
            </a:solidFill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  <a:sym typeface="+mn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1546</Words>
  <Application>WPS 演示</Application>
  <PresentationFormat>宽屏</PresentationFormat>
  <Paragraphs>88</Paragraphs>
  <Slides>7</Slides>
  <Notes>10</Notes>
  <HiddenSlides>0</HiddenSlides>
  <MMClips>0</MMClips>
  <ScaleCrop>false</ScaleCrop>
  <HeadingPairs>
    <vt:vector size="8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20" baseType="lpstr">
      <vt:lpstr>Arial</vt:lpstr>
      <vt:lpstr>宋体</vt:lpstr>
      <vt:lpstr>Wingdings</vt:lpstr>
      <vt:lpstr>微软雅黑</vt:lpstr>
      <vt:lpstr>汉仪小隶书简</vt:lpstr>
      <vt:lpstr>楷体</vt:lpstr>
      <vt:lpstr>Calibri</vt:lpstr>
      <vt:lpstr>Arial Unicode MS</vt:lpstr>
      <vt:lpstr>Calibri Light</vt:lpstr>
      <vt:lpstr>隶书</vt:lpstr>
      <vt:lpstr>华文中宋</vt:lpstr>
      <vt:lpstr>Office 主题</vt:lpstr>
      <vt:lpstr>Word.Document.8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春田花花杂货铺</dc:creator>
  <cp:keywords>www.51pptmoban.com</cp:keywords>
  <cp:lastModifiedBy>Administrator</cp:lastModifiedBy>
  <cp:revision>854</cp:revision>
  <dcterms:created xsi:type="dcterms:W3CDTF">2017-04-26T08:43:00Z</dcterms:created>
  <dcterms:modified xsi:type="dcterms:W3CDTF">2018-11-11T08:06:46Z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2052-10.1.0.7566</vt:lpwstr>
  </property>
</Properties>
</file>